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0" roundtripDataSignature="AMtx7miXHxjZxteBDbRjdd0pZ8Pps4KL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idgetworx.com/spritelib/"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Bir oyun geliştiricisi gözünden bir oyunun geliştirilme adımlarını tek tek inceleyelim;</a:t>
            </a:r>
            <a:endParaRPr sz="1400">
              <a:solidFill>
                <a:schemeClr val="dk1"/>
              </a:solidFill>
              <a:latin typeface="Montserrat"/>
              <a:ea typeface="Montserrat"/>
              <a:cs typeface="Montserrat"/>
              <a:sym typeface="Montserrat"/>
            </a:endParaRPr>
          </a:p>
          <a:p>
            <a:pPr indent="-317500" lvl="0" marL="457200" rtl="0" algn="l">
              <a:lnSpc>
                <a:spcPct val="100000"/>
              </a:lnSpc>
              <a:spcBef>
                <a:spcPts val="11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İlk olarak, oyun geliştiricisi ne tür bir oyun geliştireceğine karar verir;</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Geliştiricinin, gelecekteki oyunu için temel hedef ve amaçlarını belirledikten sonra küçük bir araştırma yapması önemlidir: daha önce yapılmış oyunlardan hangileri bu oyuna benziyor. Böyle bir benzer proje için şu soruların cevapları bulunmalıdır:</a:t>
            </a:r>
            <a:endParaRPr sz="1400">
              <a:solidFill>
                <a:schemeClr val="dk1"/>
              </a:solidFill>
              <a:latin typeface="Montserrat"/>
              <a:ea typeface="Montserrat"/>
              <a:cs typeface="Montserrat"/>
              <a:sym typeface="Montserrat"/>
            </a:endParaRPr>
          </a:p>
          <a:p>
            <a:pPr indent="-317500" lvl="1" marL="914400" rtl="0" algn="l">
              <a:lnSpc>
                <a:spcPct val="100000"/>
              </a:lnSpc>
              <a:spcBef>
                <a:spcPts val="600"/>
              </a:spcBef>
              <a:spcAft>
                <a:spcPts val="0"/>
              </a:spcAft>
              <a:buClr>
                <a:schemeClr val="dk1"/>
              </a:buClr>
              <a:buSzPts val="1400"/>
              <a:buFont typeface="Montserrat"/>
              <a:buAutoNum type="alphaLcPeriod"/>
            </a:pPr>
            <a:r>
              <a:rPr lang="ru" sz="1400">
                <a:solidFill>
                  <a:schemeClr val="dk1"/>
                </a:solidFill>
                <a:latin typeface="Montserrat"/>
                <a:ea typeface="Montserrat"/>
                <a:cs typeface="Montserrat"/>
                <a:sym typeface="Montserrat"/>
              </a:rPr>
              <a:t>Oyun ne hakkında olacak?</a:t>
            </a:r>
            <a:endParaRPr sz="1400">
              <a:solidFill>
                <a:schemeClr val="dk1"/>
              </a:solidFill>
              <a:latin typeface="Montserrat"/>
              <a:ea typeface="Montserrat"/>
              <a:cs typeface="Montserrat"/>
              <a:sym typeface="Montserrat"/>
            </a:endParaRPr>
          </a:p>
          <a:p>
            <a:pPr indent="-317500" lvl="1" marL="914400" rtl="0" algn="l">
              <a:lnSpc>
                <a:spcPct val="100000"/>
              </a:lnSpc>
              <a:spcBef>
                <a:spcPts val="600"/>
              </a:spcBef>
              <a:spcAft>
                <a:spcPts val="0"/>
              </a:spcAft>
              <a:buClr>
                <a:schemeClr val="dk1"/>
              </a:buClr>
              <a:buSzPts val="1400"/>
              <a:buFont typeface="Montserrat"/>
              <a:buAutoNum type="alphaLcPeriod"/>
            </a:pPr>
            <a:r>
              <a:rPr lang="ru" sz="1400">
                <a:solidFill>
                  <a:schemeClr val="dk1"/>
                </a:solidFill>
                <a:latin typeface="Montserrat"/>
                <a:ea typeface="Montserrat"/>
                <a:cs typeface="Montserrat"/>
                <a:sym typeface="Montserrat"/>
              </a:rPr>
              <a:t>Oyunda hangi sistemler kullanılacak?</a:t>
            </a:r>
            <a:endParaRPr sz="1400">
              <a:solidFill>
                <a:schemeClr val="dk1"/>
              </a:solidFill>
              <a:latin typeface="Montserrat"/>
              <a:ea typeface="Montserrat"/>
              <a:cs typeface="Montserrat"/>
              <a:sym typeface="Montserrat"/>
            </a:endParaRPr>
          </a:p>
          <a:p>
            <a:pPr indent="-317500" lvl="1" marL="914400" rtl="0" algn="l">
              <a:lnSpc>
                <a:spcPct val="100000"/>
              </a:lnSpc>
              <a:spcBef>
                <a:spcPts val="600"/>
              </a:spcBef>
              <a:spcAft>
                <a:spcPts val="0"/>
              </a:spcAft>
              <a:buClr>
                <a:schemeClr val="dk1"/>
              </a:buClr>
              <a:buSzPts val="1400"/>
              <a:buFont typeface="Montserrat"/>
              <a:buAutoNum type="alphaLcPeriod"/>
            </a:pPr>
            <a:r>
              <a:rPr lang="ru" sz="1400">
                <a:solidFill>
                  <a:schemeClr val="dk1"/>
                </a:solidFill>
                <a:latin typeface="Montserrat"/>
                <a:ea typeface="Montserrat"/>
                <a:cs typeface="Montserrat"/>
                <a:sym typeface="Montserrat"/>
              </a:rPr>
              <a:t>Projenin güçlü veya zayıf yönleri nelerdir?</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Görsel açıdan bir çözüm bulmak. </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Oynamak için oyunun bir prototipini oluşturun ve sonuç olarak ne olduğunu değerlendirin. Arkadaşlarınıza gösterin, geri bildirim alın - oyunu düzeltin ve geliştirin - ardından yeni prototipi gösterin. Prototip, menüsü, seviyeleri vb. olmadan oyunun sadece küçük bir parçasını içerir - Prototip sadece genel oyun sistemlerini değerlendirmek içindir.</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O</a:t>
            </a:r>
            <a:r>
              <a:rPr lang="ru" sz="1400">
                <a:solidFill>
                  <a:schemeClr val="dk1"/>
                </a:solidFill>
                <a:latin typeface="Montserrat"/>
                <a:ea typeface="Montserrat"/>
                <a:cs typeface="Montserrat"/>
                <a:sym typeface="Montserrat"/>
              </a:rPr>
              <a:t>yun geliştirmenin ana aşaması: arayüzlerin geliştirilmesi, grafiklerin çizilmesi, animasyon, temel nesnelerin programlanması, seviyelerin tasarımı (gerekirse), harita vb.</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Son test. Tamamlanan oyunu arkadaşlarınızla paylaşarak geri bildirim almak.</a:t>
            </a:r>
            <a:endParaRPr sz="1400">
              <a:solidFill>
                <a:schemeClr val="dk1"/>
              </a:solidFill>
              <a:latin typeface="Montserrat"/>
              <a:ea typeface="Montserrat"/>
              <a:cs typeface="Montserrat"/>
              <a:sym typeface="Montserrat"/>
            </a:endParaRPr>
          </a:p>
          <a:p>
            <a:pPr indent="-317500" lvl="0" marL="457200" rtl="0" algn="l">
              <a:lnSpc>
                <a:spcPct val="100000"/>
              </a:lnSpc>
              <a:spcBef>
                <a:spcPts val="600"/>
              </a:spcBef>
              <a:spcAft>
                <a:spcPts val="0"/>
              </a:spcAft>
              <a:buClr>
                <a:schemeClr val="dk1"/>
              </a:buClr>
              <a:buSzPts val="1400"/>
              <a:buFont typeface="Montserrat"/>
              <a:buAutoNum type="arabicPeriod"/>
            </a:pPr>
            <a:r>
              <a:rPr lang="ru" sz="1400">
                <a:solidFill>
                  <a:schemeClr val="dk1"/>
                </a:solidFill>
                <a:latin typeface="Montserrat"/>
                <a:ea typeface="Montserrat"/>
                <a:cs typeface="Montserrat"/>
                <a:sym typeface="Montserrat"/>
              </a:rPr>
              <a:t>Yayınlamak. </a:t>
            </a:r>
            <a:r>
              <a:rPr lang="ru" sz="1400">
                <a:solidFill>
                  <a:schemeClr val="dk1"/>
                </a:solidFill>
                <a:latin typeface="Montserrat"/>
                <a:ea typeface="Montserrat"/>
                <a:cs typeface="Montserrat"/>
                <a:sym typeface="Montserrat"/>
              </a:rPr>
              <a:t>Oyun yayınlandıktan sonra, en azından bir nebze olsun başarılı olursa, yapılacak daha çok iş olacaktır: Oyuncularla çalışmanız, onların geri bildirimlerine yanıt vermeniz, yayınlandıktan hemen sonra kaçınılmaz olarak ortaya çıkacak hataları düzeltmeniz, oyunun sonraki </a:t>
            </a:r>
            <a:r>
              <a:rPr lang="ru" sz="1400">
                <a:solidFill>
                  <a:schemeClr val="dk1"/>
                </a:solidFill>
                <a:latin typeface="Montserrat"/>
                <a:ea typeface="Montserrat"/>
                <a:cs typeface="Montserrat"/>
                <a:sym typeface="Montserrat"/>
              </a:rPr>
              <a:t>sürümlerini </a:t>
            </a:r>
            <a:r>
              <a:rPr lang="ru" sz="1400">
                <a:solidFill>
                  <a:schemeClr val="dk1"/>
                </a:solidFill>
                <a:latin typeface="Montserrat"/>
                <a:ea typeface="Montserrat"/>
                <a:cs typeface="Montserrat"/>
                <a:sym typeface="Montserrat"/>
              </a:rPr>
              <a:t>geliştirmeniz gerekiyor, vb.</a:t>
            </a:r>
            <a:endParaRPr sz="1400">
              <a:solidFill>
                <a:schemeClr val="dk1"/>
              </a:solidFill>
              <a:latin typeface="Montserrat"/>
              <a:ea typeface="Montserrat"/>
              <a:cs typeface="Montserrat"/>
              <a:sym typeface="Montserrat"/>
            </a:endParaRPr>
          </a:p>
          <a:p>
            <a:pPr indent="0" lvl="0" marL="0" rtl="0" algn="l">
              <a:lnSpc>
                <a:spcPct val="100000"/>
              </a:lnSpc>
              <a:spcBef>
                <a:spcPts val="6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Nihai projenizin gelişimini bu doğrultuda yapılandırmaya çalışacağız.</a:t>
            </a:r>
            <a:endParaRPr sz="900">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Bir oyunun markalaşmasında ve kolayca tanınabilir hale getirilmesinde rengin önemli bir rol oynadığını belirtmekte fayda var.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Oyundaki tüm sahneler için tek bir palet seçmek ve oyunun arka planlar, hareketli karakterler, yazı tipleri vb.  bileşenleri için ona bağlı kalmak çok önemlidir.</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Renk, oyunları tanınır hale getirmenin yanı sıra, hedef kitle için ek bilgiler de taşır. Gündelik oyunlarda parlak, basit renkler kullanılırken, daha maceralı oyunlar birçok karmaşık renk tonu kullanır.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Oyununuz için hangi renklerin kullanılmasının daha anlamlı olduğunu düşünün?</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Geometry Dash'de arka plan gökkuşağı sırasına göre değişir ve bu oyun seviyelerinin daha net bir şekilde ayırt edilmesine imkan verir.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Basit soyut tarzdaki oyunlarda, seviyeler çok benzer olma eğilimindedir ve bu da oyunun derinliğinin hafife alınmasına neden olabilir. Seviyeler arasında arka planı değiştirmek, onları görsel olarak tanımlamak ve oyuncuya oyunun çeşitliliğini ve derinliğini daha iyi anlamasını sağlamak için kullanılır.</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Bazı oyunlar, her bir farklı oyun sistemi için farklı renkleri kullanır.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DayZ oyunu, eşyalar için bir boyama sistemine sahiptir. Kumaşları ana renklerde boyamak için çileklerden elde edilen boyaları kullanabilirsiniz. Meyveleri karıştırarak ikincil ve üçüncül tonları elde edebilirsiniz.</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Oyunlardaki renkler genellikle farklı öğeleri tanımlamak ve oyuncuyu bu öğelerin özellikleri konusunda uyarmak için kullanılır.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Renk tanımlayıcıları (simgeler olarak da bilinir) oyun öğelerini gruplandırmak ve ayırmak için kullanılır - örneğin, farklı oyuncular, oyun karakterleri ve oyun alanı.</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Örneğin, Age of Empires'daki bu birlikler gibi.</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SzPts val="1100"/>
              <a:buNone/>
            </a:pPr>
            <a:r>
              <a:rPr lang="ru" sz="1400">
                <a:solidFill>
                  <a:schemeClr val="dk1"/>
                </a:solidFill>
                <a:latin typeface="Montserrat"/>
                <a:ea typeface="Montserrat"/>
                <a:cs typeface="Montserrat"/>
                <a:sym typeface="Montserrat"/>
              </a:rPr>
              <a:t>Tüm öğeleri kendiniz çizmediğinize ve görsellerinizi farklı kaynaklar kullanarak elde ettiğiniz için, uyumsuz bir "karışım" oluşturma riskiniz var. Buna dikkat ettiğinizden emin olun. Tüm öğeleri aynı kaynaktan veya aynı sanatçıdan elde edebilmek harikadır, ancak bunlar farklı kaynaklardan geliyorsa uyumluluğa dikkat edin.</a:t>
            </a:r>
            <a:endParaRPr>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Böyle bir vektörle oluşturulmuş arka plana yüksek kontrastlı 8 bitlik hareketli grafikler yerleştireceğimizi hayal edin.</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Tabii ki, yersiz görüneceklerdir.</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100"/>
              </a:spcAft>
              <a:buClr>
                <a:schemeClr val="dk1"/>
              </a:buClr>
              <a:buSzPts val="1100"/>
              <a:buFont typeface="Arial"/>
              <a:buNone/>
            </a:pPr>
            <a:r>
              <a:rPr lang="ru" sz="1400">
                <a:solidFill>
                  <a:schemeClr val="dk1"/>
                </a:solidFill>
                <a:latin typeface="Montserrat"/>
                <a:ea typeface="Montserrat"/>
                <a:cs typeface="Montserrat"/>
                <a:sym typeface="Montserrat"/>
              </a:rPr>
              <a:t>Ve elbette, bakış açılarını da unutmayın. Pygame'de, yandan ve yukarıdan bakış açıları kullanarak 2D oyunlar yaratırız, bu yüzden onları karıştırmamalı veya 3D olarak çizilmiş öğeler eklememelisiniz.</a:t>
            </a:r>
            <a:endParaRPr sz="1400">
              <a:solidFill>
                <a:schemeClr val="dk1"/>
              </a:solidFill>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latin typeface="Montserrat"/>
                <a:ea typeface="Montserrat"/>
                <a:cs typeface="Montserrat"/>
                <a:sym typeface="Montserrat"/>
              </a:rPr>
              <a:t>Her ne kadar böyle bir karakteri çok sevsek de bu arka plana yerleştiremeyiz.</a:t>
            </a:r>
            <a:endParaRPr>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latin typeface="Montserrat"/>
                <a:ea typeface="Montserrat"/>
                <a:cs typeface="Montserrat"/>
                <a:sym typeface="Montserrat"/>
              </a:rPr>
              <a:t>Haydi her şeyi özetleyelim</a:t>
            </a:r>
            <a:endParaRPr>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Kenney grafik kitaplığına zaten aşinasınız. Önemli bir avantaj: tüm setler aynı tarzda çizilir, bu da farklı setlerdeki öğeleri kolayca birleştirebileceğiniz anlamına gelir.</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OpenGameArt kitaplığında yalnızca geniş bir ücretsiz grafik kataloğu değil, aynı zamanda sesler de bulunur. Seçim büyüktür, ancak düşük kaliteli grafiklerin yüzdesi de önemlidir.</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itch.io sitesi, özellikle 8-bit tarzında çok iyi ücretsiz varlıklara sahiptir.</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Craftpix sitesi, bazı kitlerin satın alınmasını önerir, ancak ücretsiz olanların kütüphanesi de büyük ve kalitelidir.</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Gamedevmarket.net, büyük oranda ücretsiz grafik içeren bağımsız geliştiriciler için başka bir harika çevrimiçi grafik ve ses mağazasıdır.</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a:latin typeface="Montserrat"/>
                <a:ea typeface="Montserrat"/>
                <a:cs typeface="Montserrat"/>
                <a:sym typeface="Montserrat"/>
              </a:rPr>
              <a:t>Sithjester'ın RPG Maker - büyük bir RPG grafik seti</a:t>
            </a:r>
            <a:endParaRPr>
              <a:latin typeface="Montserrat"/>
              <a:ea typeface="Montserrat"/>
              <a:cs typeface="Montserrat"/>
              <a:sym typeface="Montserrat"/>
            </a:endParaRPr>
          </a:p>
          <a:p>
            <a:pPr indent="-298450" lvl="0" marL="457200" rtl="0" algn="l">
              <a:lnSpc>
                <a:spcPct val="100000"/>
              </a:lnSpc>
              <a:spcBef>
                <a:spcPts val="0"/>
              </a:spcBef>
              <a:spcAft>
                <a:spcPts val="0"/>
              </a:spcAft>
              <a:buSzPts val="1100"/>
              <a:buFont typeface="Montserrat"/>
              <a:buAutoNum type="arabicPeriod"/>
            </a:pPr>
            <a:r>
              <a:rPr lang="ru" u="sng">
                <a:solidFill>
                  <a:schemeClr val="hlink"/>
                </a:solidFill>
                <a:latin typeface="Montserrat"/>
                <a:ea typeface="Montserrat"/>
                <a:cs typeface="Montserrat"/>
                <a:sym typeface="Montserrat"/>
                <a:hlinkClick r:id="rId2"/>
              </a:rPr>
              <a:t>widgetworx.com/spritelib/</a:t>
            </a:r>
            <a:r>
              <a:rPr lang="ru">
                <a:latin typeface="Montserrat"/>
                <a:ea typeface="Montserrat"/>
                <a:cs typeface="Montserrat"/>
                <a:sym typeface="Montserrat"/>
              </a:rPr>
              <a:t> - </a:t>
            </a:r>
            <a:r>
              <a:rPr lang="ru">
                <a:latin typeface="Montserrat"/>
                <a:ea typeface="Montserrat"/>
                <a:cs typeface="Montserrat"/>
                <a:sym typeface="Montserrat"/>
              </a:rPr>
              <a:t>bir çok mükemmel kit (akvaryum, nişancı - üstten görünüm, boru hattı tipi oyun, platform oyunu vb.)</a:t>
            </a:r>
            <a:endParaRPr>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Kural olarak, bir oyun birçok aktif öğeden (karakterler, nesneler) oluşur. Tekrarlanabilirler veya yerlerini değiştirebilirler. Bazen oyun öyle öğelerle doludur ki içinde ne olduğunu veya nerede olduğunu göremezsiniz.</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Ancak bazı hileler imdadımıza yetişiyor ve bunlar oyunda öncelikleri doğru belirlememize yardımcı olacak. Oyun geliştiricileri kendileri için işleri kolaylaştırmak ve harika görünen bir oyun üretme şanslarını artırmak için kendilerini çeşitli nesne seçenekleri ve renk şemaları ile sınırlandırıyorlar.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Bunun ilk adımı küçük bir renk paleti seçmektir.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i="1" lang="ru" sz="1400">
                <a:solidFill>
                  <a:schemeClr val="dk1"/>
                </a:solidFill>
                <a:latin typeface="Montserrat"/>
                <a:ea typeface="Montserrat"/>
                <a:cs typeface="Montserrat"/>
                <a:sym typeface="Montserrat"/>
              </a:rPr>
              <a:t>Metal Slug 2: Yukarıdaki ekran görüntüsündeki renk skalasına bakarsanız, boyadığı öğelerin önemine bağlı olarak tonun doygunluğunun nasıl değiştiğini tam olarak izleyebilirsiniz.</a:t>
            </a:r>
            <a:endParaRPr>
              <a:latin typeface="Montserrat"/>
              <a:ea typeface="Montserrat"/>
              <a:cs typeface="Montserrat"/>
              <a:sym typeface="Montserrat"/>
            </a:endParaRPr>
          </a:p>
          <a:p>
            <a:pPr indent="0" lvl="0" marL="0" rtl="0" algn="l">
              <a:lnSpc>
                <a:spcPct val="100000"/>
              </a:lnSpc>
              <a:spcBef>
                <a:spcPts val="1100"/>
              </a:spcBef>
              <a:spcAft>
                <a:spcPts val="0"/>
              </a:spcAft>
              <a:buSzPts val="11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Başka bir örnek Limbo'dur: Bu oyun nesnelerin görsel belirsizliğinden yararlanır. Renk doygunluğu ve renk tonu için sınırlı seçenekler, geliştiricilerin bir önsezi duygusu oluşturmasına imkan sağlar. Bulanık silüetler ile oynarlar ve böylece formu ayırt etme yeteneğine dayanan bulmacalar oluştururlar.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Kahramanın bir şekilde öne çıkması önemlidir ve bunun için en etkili araç karşıtlıktır</a:t>
            </a:r>
            <a:r>
              <a:rPr lang="ru" sz="1400">
                <a:solidFill>
                  <a:schemeClr val="dk1"/>
                </a:solidFill>
                <a:latin typeface="Montserrat"/>
                <a:ea typeface="Montserrat"/>
                <a:cs typeface="Montserrat"/>
                <a:sym typeface="Montserrat"/>
              </a:rPr>
              <a:t>. </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Tüm oyunun yüksek kontrastlı olamayacağını unutmayın. Atmosfer ve diğer efektler oluşturmak ve en önemlisi oyuncunun dikkatini en önemli oyun unsurlarına yönlendirmek için bu güçlü aracı dengeli bir şekilde kullanmamız gerekiyor.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sz="1450">
                <a:solidFill>
                  <a:schemeClr val="dk1"/>
                </a:solidFill>
                <a:latin typeface="Montserrat"/>
                <a:ea typeface="Montserrat"/>
                <a:cs typeface="Montserrat"/>
                <a:sym typeface="Montserrat"/>
              </a:rPr>
              <a:t>Vurgulamak veya önemli unsurlara dikkat etmek için sadece ton değil doygunluk da kullanılabilir.</a:t>
            </a:r>
            <a:endParaRPr sz="145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145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sz="1450">
                <a:solidFill>
                  <a:schemeClr val="dk1"/>
                </a:solidFill>
                <a:latin typeface="Montserrat"/>
                <a:ea typeface="Montserrat"/>
                <a:cs typeface="Montserrat"/>
                <a:sym typeface="Montserrat"/>
              </a:rPr>
              <a:t>Önemli unsurları öne çıkarmak için sadece ton ve doygunluk değil, renk de kullanılabilir.</a:t>
            </a:r>
            <a:endParaRPr sz="145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Bağımsız oyun geliştiricileri, oyunlarında çok fazla farklı renk kullanma eğilimindedir. Bu, gözleri çok fazla zorlar ve oyuncunun tek tek öğeleri tanımasını zorlaştırır.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Clr>
                <a:schemeClr val="dk1"/>
              </a:buClr>
              <a:buSzPts val="1100"/>
              <a:buFont typeface="Arial"/>
              <a:buNone/>
            </a:pPr>
            <a:r>
              <a:rPr lang="ru" sz="1400">
                <a:solidFill>
                  <a:schemeClr val="dk1"/>
                </a:solidFill>
                <a:latin typeface="Montserrat"/>
                <a:ea typeface="Montserrat"/>
                <a:cs typeface="Montserrat"/>
                <a:sym typeface="Montserrat"/>
              </a:rPr>
              <a:t>Bir çok </a:t>
            </a:r>
            <a:r>
              <a:rPr lang="ru" sz="1400">
                <a:solidFill>
                  <a:schemeClr val="dk1"/>
                </a:solidFill>
                <a:latin typeface="Montserrat"/>
                <a:ea typeface="Montserrat"/>
                <a:cs typeface="Montserrat"/>
                <a:sym typeface="Montserrat"/>
              </a:rPr>
              <a:t>görsel sorun, arka planın parlaklığını azaltarak basitçe çözülebilir. En yaygın renk şeması, açık, doymamış bir arka plan üzerinde koyu, doygun bir karakterdir; ancak başka daha farklı yöntemler de kullanılabilir.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1100"/>
              </a:spcAft>
              <a:buClr>
                <a:schemeClr val="dk1"/>
              </a:buClr>
              <a:buSzPts val="1100"/>
              <a:buFont typeface="Arial"/>
              <a:buNone/>
            </a:pPr>
            <a:r>
              <a:rPr i="1" lang="ru" sz="1400">
                <a:solidFill>
                  <a:schemeClr val="dk1"/>
                </a:solidFill>
                <a:latin typeface="Montserrat"/>
                <a:ea typeface="Montserrat"/>
                <a:cs typeface="Montserrat"/>
                <a:sym typeface="Montserrat"/>
              </a:rPr>
              <a:t>Monsters Ate My Birthday Cake</a:t>
            </a:r>
            <a:r>
              <a:rPr lang="ru" sz="1400">
                <a:solidFill>
                  <a:schemeClr val="dk1"/>
                </a:solidFill>
                <a:latin typeface="Montserrat"/>
                <a:ea typeface="Montserrat"/>
                <a:cs typeface="Montserrat"/>
                <a:sym typeface="Montserrat"/>
              </a:rPr>
              <a:t>: </a:t>
            </a:r>
            <a:r>
              <a:rPr lang="ru" sz="1400">
                <a:solidFill>
                  <a:schemeClr val="dk1"/>
                </a:solidFill>
                <a:latin typeface="Montserrat"/>
                <a:ea typeface="Montserrat"/>
                <a:cs typeface="Montserrat"/>
                <a:sym typeface="Montserrat"/>
              </a:rPr>
              <a:t>Bu ekran görüntüsü çok renkli ve doygun bir palete sahip olsa da, doymamış kahverengi ve nötrlerin yoğun kullanımıyla dengelenmiştir. Ancak, böyle bir paleti dengelemenin daha zor olduğunu da unutmayın.</a:t>
            </a:r>
            <a:endParaRPr>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100"/>
              </a:spcAft>
              <a:buClr>
                <a:schemeClr val="dk1"/>
              </a:buClr>
              <a:buSzPts val="1100"/>
              <a:buFont typeface="Arial"/>
              <a:buNone/>
            </a:pPr>
            <a:r>
              <a:rPr i="1" lang="ru" sz="1400">
                <a:solidFill>
                  <a:schemeClr val="dk1"/>
                </a:solidFill>
                <a:latin typeface="Montserrat"/>
                <a:ea typeface="Montserrat"/>
                <a:cs typeface="Montserrat"/>
                <a:sym typeface="Montserrat"/>
              </a:rPr>
              <a:t>Hyper Light Drifter</a:t>
            </a:r>
            <a:r>
              <a:rPr lang="ru" sz="1400">
                <a:solidFill>
                  <a:schemeClr val="dk1"/>
                </a:solidFill>
                <a:latin typeface="Montserrat"/>
                <a:ea typeface="Montserrat"/>
                <a:cs typeface="Montserrat"/>
                <a:sym typeface="Montserrat"/>
              </a:rPr>
              <a:t>: </a:t>
            </a:r>
            <a:r>
              <a:rPr lang="ru" sz="1400">
                <a:solidFill>
                  <a:schemeClr val="dk1"/>
                </a:solidFill>
                <a:latin typeface="Montserrat"/>
                <a:ea typeface="Montserrat"/>
                <a:cs typeface="Montserrat"/>
                <a:sym typeface="Montserrat"/>
              </a:rPr>
              <a:t>bu ekran görüntüsü oldukça çeşitli ve tasasız bir paleti gösteriyor. Bununla birlikte, arka planda sessiz gölgelerin kullanılması ve zengin canlı tonlar, ona belirli bir düzen kazandırıyor.</a:t>
            </a:r>
            <a:endParaRPr>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100"/>
              </a:spcBef>
              <a:spcAft>
                <a:spcPts val="0"/>
              </a:spcAft>
              <a:buSzPts val="1100"/>
              <a:buNone/>
            </a:pPr>
            <a:r>
              <a:rPr lang="ru" sz="1400">
                <a:solidFill>
                  <a:schemeClr val="dk1"/>
                </a:solidFill>
                <a:latin typeface="Montserrat"/>
                <a:ea typeface="Montserrat"/>
                <a:cs typeface="Montserrat"/>
                <a:sym typeface="Montserrat"/>
              </a:rPr>
              <a:t>Renkler, bir atmosfer yaratmak ve duyguları ifade etmek için kullanılabilecek güçlü araçlardır.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SzPts val="1100"/>
              <a:buNone/>
            </a:pPr>
            <a:r>
              <a:rPr lang="ru" sz="1400">
                <a:solidFill>
                  <a:schemeClr val="dk1"/>
                </a:solidFill>
                <a:latin typeface="Montserrat"/>
                <a:ea typeface="Montserrat"/>
                <a:cs typeface="Montserrat"/>
                <a:sym typeface="Montserrat"/>
              </a:rPr>
              <a:t>Şu örneğe bir bakın: dört görüntünün hepsi de aynı sahneye ait, fakat farklı renk tonlarıyla her biri farklı bir ruh hali ortaya koyuyor.</a:t>
            </a:r>
            <a:endParaRPr sz="1400">
              <a:solidFill>
                <a:schemeClr val="dk1"/>
              </a:solidFill>
              <a:latin typeface="Montserrat"/>
              <a:ea typeface="Montserrat"/>
              <a:cs typeface="Montserrat"/>
              <a:sym typeface="Montserrat"/>
            </a:endParaRPr>
          </a:p>
          <a:p>
            <a:pPr indent="0" lvl="0" marL="0" rtl="0" algn="l">
              <a:lnSpc>
                <a:spcPct val="100000"/>
              </a:lnSpc>
              <a:spcBef>
                <a:spcPts val="1100"/>
              </a:spcBef>
              <a:spcAft>
                <a:spcPts val="0"/>
              </a:spcAft>
              <a:buSzPts val="1100"/>
              <a:buNone/>
            </a:pPr>
            <a:r>
              <a:rPr lang="ru" sz="1400">
                <a:solidFill>
                  <a:schemeClr val="dk1"/>
                </a:solidFill>
                <a:latin typeface="Montserrat"/>
                <a:ea typeface="Montserrat"/>
                <a:cs typeface="Montserrat"/>
                <a:sym typeface="Montserrat"/>
              </a:rPr>
              <a:t>Ana paleti değiştirerek, sahnedeki renkleri tek bir hareketle değiştiriyoruz (genellikle filmlerde kullanılır) ve şimdi tamamen farklı bir atmosfer var.</a:t>
            </a:r>
            <a:endParaRPr sz="1400">
              <a:solidFill>
                <a:schemeClr val="dk1"/>
              </a:solidFill>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2"/>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2"/>
          <p:cNvSpPr txBox="1"/>
          <p:nvPr>
            <p:ph idx="1" type="body"/>
          </p:nvPr>
        </p:nvSpPr>
        <p:spPr>
          <a:xfrm>
            <a:off x="311700" y="695275"/>
            <a:ext cx="8520600" cy="3416400"/>
          </a:xfrm>
          <a:prstGeom prst="rect">
            <a:avLst/>
          </a:prstGeom>
          <a:noFill/>
          <a:ln>
            <a:noFill/>
          </a:ln>
        </p:spPr>
        <p:txBody>
          <a:bodyPr anchorCtr="0" anchor="t" bIns="91425" lIns="91425" spcFirstLastPara="1" rIns="91425" wrap="square" tIns="91425">
            <a:noAutofit/>
          </a:bodyPr>
          <a:lstStyle>
            <a:lvl1pPr indent="-381000" lvl="0" marL="457200" algn="l">
              <a:lnSpc>
                <a:spcPct val="115000"/>
              </a:lnSpc>
              <a:spcBef>
                <a:spcPts val="0"/>
              </a:spcBef>
              <a:spcAft>
                <a:spcPts val="0"/>
              </a:spcAft>
              <a:buSzPts val="2400"/>
              <a:buChar char="●"/>
              <a:defRPr sz="2400"/>
            </a:lvl1pPr>
            <a:lvl2pPr indent="-342900" lvl="1" marL="914400" algn="l">
              <a:lnSpc>
                <a:spcPct val="115000"/>
              </a:lnSpc>
              <a:spcBef>
                <a:spcPts val="1600"/>
              </a:spcBef>
              <a:spcAft>
                <a:spcPts val="0"/>
              </a:spcAft>
              <a:buSzPts val="1800"/>
              <a:buChar char="○"/>
              <a:defRPr sz="1800"/>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dland - простая" type="title">
  <p:cSld name="TITLE">
    <p:spTree>
      <p:nvGrpSpPr>
        <p:cNvPr id="13" name="Shape 13"/>
        <p:cNvGrpSpPr/>
        <p:nvPr/>
      </p:nvGrpSpPr>
      <p:grpSpPr>
        <a:xfrm>
          <a:off x="0" y="0"/>
          <a:ext cx="0" cy="0"/>
          <a:chOff x="0" y="0"/>
          <a:chExt cx="0" cy="0"/>
        </a:xfrm>
      </p:grpSpPr>
      <p:sp>
        <p:nvSpPr>
          <p:cNvPr id="14" name="Google Shape;14;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155CC"/>
              </a:buClr>
              <a:buSzPts val="5200"/>
              <a:buNone/>
              <a:defRPr sz="5200">
                <a:solidFill>
                  <a:srgbClr val="1155CC"/>
                </a:solidFill>
              </a:defRPr>
            </a:lvl1pPr>
            <a:lvl2pPr lvl="1" algn="ctr">
              <a:lnSpc>
                <a:spcPct val="100000"/>
              </a:lnSpc>
              <a:spcBef>
                <a:spcPts val="0"/>
              </a:spcBef>
              <a:spcAft>
                <a:spcPts val="0"/>
              </a:spcAft>
              <a:buClr>
                <a:srgbClr val="1155CC"/>
              </a:buClr>
              <a:buSzPts val="5200"/>
              <a:buNone/>
              <a:defRPr sz="5200">
                <a:solidFill>
                  <a:srgbClr val="1155CC"/>
                </a:solidFill>
              </a:defRPr>
            </a:lvl2pPr>
            <a:lvl3pPr lvl="2" algn="ctr">
              <a:lnSpc>
                <a:spcPct val="100000"/>
              </a:lnSpc>
              <a:spcBef>
                <a:spcPts val="0"/>
              </a:spcBef>
              <a:spcAft>
                <a:spcPts val="0"/>
              </a:spcAft>
              <a:buClr>
                <a:srgbClr val="1155CC"/>
              </a:buClr>
              <a:buSzPts val="5200"/>
              <a:buNone/>
              <a:defRPr sz="5200">
                <a:solidFill>
                  <a:srgbClr val="1155CC"/>
                </a:solidFill>
              </a:defRPr>
            </a:lvl3pPr>
            <a:lvl4pPr lvl="3" algn="ctr">
              <a:lnSpc>
                <a:spcPct val="100000"/>
              </a:lnSpc>
              <a:spcBef>
                <a:spcPts val="0"/>
              </a:spcBef>
              <a:spcAft>
                <a:spcPts val="0"/>
              </a:spcAft>
              <a:buClr>
                <a:srgbClr val="1155CC"/>
              </a:buClr>
              <a:buSzPts val="5200"/>
              <a:buNone/>
              <a:defRPr sz="5200">
                <a:solidFill>
                  <a:srgbClr val="1155CC"/>
                </a:solidFill>
              </a:defRPr>
            </a:lvl4pPr>
            <a:lvl5pPr lvl="4" algn="ctr">
              <a:lnSpc>
                <a:spcPct val="100000"/>
              </a:lnSpc>
              <a:spcBef>
                <a:spcPts val="0"/>
              </a:spcBef>
              <a:spcAft>
                <a:spcPts val="0"/>
              </a:spcAft>
              <a:buClr>
                <a:srgbClr val="1155CC"/>
              </a:buClr>
              <a:buSzPts val="5200"/>
              <a:buNone/>
              <a:defRPr sz="5200">
                <a:solidFill>
                  <a:srgbClr val="1155CC"/>
                </a:solidFill>
              </a:defRPr>
            </a:lvl5pPr>
            <a:lvl6pPr lvl="5" algn="ctr">
              <a:lnSpc>
                <a:spcPct val="100000"/>
              </a:lnSpc>
              <a:spcBef>
                <a:spcPts val="0"/>
              </a:spcBef>
              <a:spcAft>
                <a:spcPts val="0"/>
              </a:spcAft>
              <a:buClr>
                <a:srgbClr val="1155CC"/>
              </a:buClr>
              <a:buSzPts val="5200"/>
              <a:buNone/>
              <a:defRPr sz="5200">
                <a:solidFill>
                  <a:srgbClr val="1155CC"/>
                </a:solidFill>
              </a:defRPr>
            </a:lvl6pPr>
            <a:lvl7pPr lvl="6" algn="ctr">
              <a:lnSpc>
                <a:spcPct val="100000"/>
              </a:lnSpc>
              <a:spcBef>
                <a:spcPts val="0"/>
              </a:spcBef>
              <a:spcAft>
                <a:spcPts val="0"/>
              </a:spcAft>
              <a:buClr>
                <a:srgbClr val="1155CC"/>
              </a:buClr>
              <a:buSzPts val="5200"/>
              <a:buNone/>
              <a:defRPr sz="5200">
                <a:solidFill>
                  <a:srgbClr val="1155CC"/>
                </a:solidFill>
              </a:defRPr>
            </a:lvl7pPr>
            <a:lvl8pPr lvl="7" algn="ctr">
              <a:lnSpc>
                <a:spcPct val="100000"/>
              </a:lnSpc>
              <a:spcBef>
                <a:spcPts val="0"/>
              </a:spcBef>
              <a:spcAft>
                <a:spcPts val="0"/>
              </a:spcAft>
              <a:buClr>
                <a:srgbClr val="1155CC"/>
              </a:buClr>
              <a:buSzPts val="5200"/>
              <a:buNone/>
              <a:defRPr sz="5200">
                <a:solidFill>
                  <a:srgbClr val="1155CC"/>
                </a:solidFill>
              </a:defRPr>
            </a:lvl8pPr>
            <a:lvl9pPr lvl="8" algn="ctr">
              <a:lnSpc>
                <a:spcPct val="100000"/>
              </a:lnSpc>
              <a:spcBef>
                <a:spcPts val="0"/>
              </a:spcBef>
              <a:spcAft>
                <a:spcPts val="0"/>
              </a:spcAft>
              <a:buClr>
                <a:srgbClr val="1155CC"/>
              </a:buClr>
              <a:buSzPts val="5200"/>
              <a:buNone/>
              <a:defRPr sz="5200">
                <a:solidFill>
                  <a:srgbClr val="1155CC"/>
                </a:solidFill>
              </a:defRPr>
            </a:lvl9pPr>
          </a:lstStyle>
          <a:p/>
        </p:txBody>
      </p:sp>
      <p:sp>
        <p:nvSpPr>
          <p:cNvPr id="15" name="Google Shape;15;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4"/>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6"/>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6"/>
          <p:cNvSpPr txBox="1"/>
          <p:nvPr>
            <p:ph idx="1" type="body"/>
          </p:nvPr>
        </p:nvSpPr>
        <p:spPr>
          <a:xfrm>
            <a:off x="311700" y="6952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6"/>
          <p:cNvSpPr txBox="1"/>
          <p:nvPr>
            <p:ph idx="2" type="body"/>
          </p:nvPr>
        </p:nvSpPr>
        <p:spPr>
          <a:xfrm>
            <a:off x="4832400" y="6952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dnK-EGbEQHk" TargetMode="Externa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7.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ww.kenney.nl/assets" TargetMode="External"/><Relationship Id="rId4" Type="http://schemas.openxmlformats.org/officeDocument/2006/relationships/hyperlink" Target="https://opengameart.org/art-search-advanced?keys=&amp;field_art_type_tid%5b%5d=9&amp;sort_by=count&amp;sort_order=DESC" TargetMode="External"/><Relationship Id="rId9" Type="http://schemas.openxmlformats.org/officeDocument/2006/relationships/hyperlink" Target="https://www.widgetworx.com/spritelib/" TargetMode="External"/><Relationship Id="rId5" Type="http://schemas.openxmlformats.org/officeDocument/2006/relationships/hyperlink" Target="https://itch.io/game-assets/free/tag-2d" TargetMode="External"/><Relationship Id="rId6" Type="http://schemas.openxmlformats.org/officeDocument/2006/relationships/hyperlink" Target="https://craftpix.net/freebies/" TargetMode="External"/><Relationship Id="rId7" Type="http://schemas.openxmlformats.org/officeDocument/2006/relationships/hyperlink" Target="https://www.gamedevmarket.net/category/2d/?type=free" TargetMode="External"/><Relationship Id="rId8" Type="http://schemas.openxmlformats.org/officeDocument/2006/relationships/hyperlink" Target="http://untamed.wild-refuge.net/rpgxp.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a:t>Oyun Geliştirme Adımları</a:t>
            </a:r>
            <a:endParaRPr/>
          </a:p>
        </p:txBody>
      </p:sp>
      <p:sp>
        <p:nvSpPr>
          <p:cNvPr id="55" name="Google Shape;55;p1"/>
          <p:cNvSpPr txBox="1"/>
          <p:nvPr>
            <p:ph idx="1" type="body"/>
          </p:nvPr>
        </p:nvSpPr>
        <p:spPr>
          <a:xfrm>
            <a:off x="215425" y="695275"/>
            <a:ext cx="8928600" cy="4292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ru"/>
              <a:t>Temel amaç ve hedef seçimi</a:t>
            </a:r>
            <a:endParaRPr/>
          </a:p>
          <a:p>
            <a:pPr indent="-381000" lvl="0" marL="457200" rtl="0" algn="l">
              <a:lnSpc>
                <a:spcPct val="115000"/>
              </a:lnSpc>
              <a:spcBef>
                <a:spcPts val="0"/>
              </a:spcBef>
              <a:spcAft>
                <a:spcPts val="0"/>
              </a:spcAft>
              <a:buSzPts val="2400"/>
              <a:buAutoNum type="arabicPeriod"/>
            </a:pPr>
            <a:r>
              <a:rPr lang="ru"/>
              <a:t>Benzer proje araştırması</a:t>
            </a:r>
            <a:endParaRPr/>
          </a:p>
          <a:p>
            <a:pPr indent="-381000" lvl="0" marL="457200" rtl="0" algn="l">
              <a:lnSpc>
                <a:spcPct val="115000"/>
              </a:lnSpc>
              <a:spcBef>
                <a:spcPts val="0"/>
              </a:spcBef>
              <a:spcAft>
                <a:spcPts val="0"/>
              </a:spcAft>
              <a:buSzPts val="2400"/>
              <a:buAutoNum type="arabicPeriod"/>
            </a:pPr>
            <a:r>
              <a:rPr lang="ru"/>
              <a:t>Görsel Çözüm</a:t>
            </a:r>
            <a:endParaRPr/>
          </a:p>
          <a:p>
            <a:pPr indent="-381000" lvl="0" marL="457200" rtl="0" algn="l">
              <a:lnSpc>
                <a:spcPct val="115000"/>
              </a:lnSpc>
              <a:spcBef>
                <a:spcPts val="0"/>
              </a:spcBef>
              <a:spcAft>
                <a:spcPts val="0"/>
              </a:spcAft>
              <a:buSzPts val="2400"/>
              <a:buAutoNum type="arabicPeriod"/>
            </a:pPr>
            <a:r>
              <a:rPr lang="ru"/>
              <a:t>Prototip Oluşturma</a:t>
            </a:r>
            <a:endParaRPr/>
          </a:p>
          <a:p>
            <a:pPr indent="-381000" lvl="0" marL="457200" rtl="0" algn="l">
              <a:lnSpc>
                <a:spcPct val="115000"/>
              </a:lnSpc>
              <a:spcBef>
                <a:spcPts val="0"/>
              </a:spcBef>
              <a:spcAft>
                <a:spcPts val="0"/>
              </a:spcAft>
              <a:buSzPts val="2400"/>
              <a:buAutoNum type="arabicPeriod"/>
            </a:pPr>
            <a:r>
              <a:rPr lang="ru"/>
              <a:t>Prototipi Analiz Etmek ve Geliştirmek</a:t>
            </a:r>
            <a:endParaRPr/>
          </a:p>
          <a:p>
            <a:pPr indent="-381000" lvl="0" marL="457200" rtl="0" algn="l">
              <a:lnSpc>
                <a:spcPct val="115000"/>
              </a:lnSpc>
              <a:spcBef>
                <a:spcPts val="0"/>
              </a:spcBef>
              <a:spcAft>
                <a:spcPts val="0"/>
              </a:spcAft>
              <a:buSzPts val="2400"/>
              <a:buAutoNum type="arabicPeriod"/>
            </a:pPr>
            <a:r>
              <a:rPr lang="ru"/>
              <a:t>Oyunu Geliştirme</a:t>
            </a:r>
            <a:endParaRPr sz="2000"/>
          </a:p>
          <a:p>
            <a:pPr indent="-381000" lvl="0" marL="457200" rtl="0" algn="l">
              <a:lnSpc>
                <a:spcPct val="115000"/>
              </a:lnSpc>
              <a:spcBef>
                <a:spcPts val="0"/>
              </a:spcBef>
              <a:spcAft>
                <a:spcPts val="0"/>
              </a:spcAft>
              <a:buSzPts val="2400"/>
              <a:buAutoNum type="arabicPeriod"/>
            </a:pPr>
            <a:r>
              <a:rPr lang="ru"/>
              <a:t>Son Test</a:t>
            </a:r>
            <a:endParaRPr/>
          </a:p>
          <a:p>
            <a:pPr indent="-381000" lvl="0" marL="457200" rtl="0" algn="l">
              <a:lnSpc>
                <a:spcPct val="115000"/>
              </a:lnSpc>
              <a:spcBef>
                <a:spcPts val="0"/>
              </a:spcBef>
              <a:spcAft>
                <a:spcPts val="0"/>
              </a:spcAft>
              <a:buSzPts val="2400"/>
              <a:buAutoNum type="arabicPeriod"/>
            </a:pPr>
            <a:r>
              <a:rPr lang="ru"/>
              <a:t>Yayınlama</a:t>
            </a:r>
            <a:endParaRPr/>
          </a:p>
          <a:p>
            <a:pPr indent="-381000" lvl="0" marL="457200" rtl="0" algn="l">
              <a:lnSpc>
                <a:spcPct val="115000"/>
              </a:lnSpc>
              <a:spcBef>
                <a:spcPts val="0"/>
              </a:spcBef>
              <a:spcAft>
                <a:spcPts val="0"/>
              </a:spcAft>
              <a:buSzPts val="2400"/>
              <a:buAutoNum type="arabicPeriod"/>
            </a:pPr>
            <a:r>
              <a:rPr lang="ru"/>
              <a:t>Oyuncularla Çalışma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Oyunun Markası Olarak Renkler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09" name="Google Shape;109;p10"/>
          <p:cNvPicPr preferRelativeResize="0"/>
          <p:nvPr/>
        </p:nvPicPr>
        <p:blipFill rotWithShape="1">
          <a:blip r:embed="rId3">
            <a:alphaModFix/>
          </a:blip>
          <a:srcRect b="0" l="0" r="0" t="0"/>
          <a:stretch/>
        </p:blipFill>
        <p:spPr>
          <a:xfrm>
            <a:off x="1365325" y="636725"/>
            <a:ext cx="6413351" cy="1337257"/>
          </a:xfrm>
          <a:prstGeom prst="rect">
            <a:avLst/>
          </a:prstGeom>
          <a:noFill/>
          <a:ln>
            <a:noFill/>
          </a:ln>
        </p:spPr>
      </p:pic>
      <p:pic>
        <p:nvPicPr>
          <p:cNvPr id="110" name="Google Shape;110;p10"/>
          <p:cNvPicPr preferRelativeResize="0"/>
          <p:nvPr/>
        </p:nvPicPr>
        <p:blipFill rotWithShape="1">
          <a:blip r:embed="rId4">
            <a:alphaModFix/>
          </a:blip>
          <a:srcRect b="0" l="0" r="0" t="0"/>
          <a:stretch/>
        </p:blipFill>
        <p:spPr>
          <a:xfrm>
            <a:off x="1365325" y="2150810"/>
            <a:ext cx="6413351" cy="1326205"/>
          </a:xfrm>
          <a:prstGeom prst="rect">
            <a:avLst/>
          </a:prstGeom>
          <a:noFill/>
          <a:ln>
            <a:noFill/>
          </a:ln>
        </p:spPr>
      </p:pic>
      <p:pic>
        <p:nvPicPr>
          <p:cNvPr id="111" name="Google Shape;111;p10"/>
          <p:cNvPicPr preferRelativeResize="0"/>
          <p:nvPr/>
        </p:nvPicPr>
        <p:blipFill rotWithShape="1">
          <a:blip r:embed="rId5">
            <a:alphaModFix/>
          </a:blip>
          <a:srcRect b="0" l="0" r="0" t="0"/>
          <a:stretch/>
        </p:blipFill>
        <p:spPr>
          <a:xfrm>
            <a:off x="1365325" y="3653843"/>
            <a:ext cx="6413351" cy="13372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1"/>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Oyun Türünün Göstergesi Olarak Renk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17" name="Google Shape;117;p11"/>
          <p:cNvPicPr preferRelativeResize="0"/>
          <p:nvPr/>
        </p:nvPicPr>
        <p:blipFill rotWithShape="1">
          <a:blip r:embed="rId3">
            <a:alphaModFix/>
          </a:blip>
          <a:srcRect b="0" l="0" r="0" t="0"/>
          <a:stretch/>
        </p:blipFill>
        <p:spPr>
          <a:xfrm>
            <a:off x="152400" y="865325"/>
            <a:ext cx="8679900" cy="1750447"/>
          </a:xfrm>
          <a:prstGeom prst="rect">
            <a:avLst/>
          </a:prstGeom>
          <a:noFill/>
          <a:ln>
            <a:noFill/>
          </a:ln>
        </p:spPr>
      </p:pic>
      <p:pic>
        <p:nvPicPr>
          <p:cNvPr id="118" name="Google Shape;118;p11"/>
          <p:cNvPicPr preferRelativeResize="0"/>
          <p:nvPr/>
        </p:nvPicPr>
        <p:blipFill rotWithShape="1">
          <a:blip r:embed="rId4">
            <a:alphaModFix/>
          </a:blip>
          <a:srcRect b="0" l="0" r="0" t="0"/>
          <a:stretch/>
        </p:blipFill>
        <p:spPr>
          <a:xfrm>
            <a:off x="152400" y="2999636"/>
            <a:ext cx="8679900" cy="1750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2"/>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Renkler oyundaki ilerlemeyi gösterir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24" name="Google Shape;124;p12"/>
          <p:cNvPicPr preferRelativeResize="0"/>
          <p:nvPr/>
        </p:nvPicPr>
        <p:blipFill rotWithShape="1">
          <a:blip r:embed="rId3">
            <a:alphaModFix/>
          </a:blip>
          <a:srcRect b="0" l="0" r="0" t="0"/>
          <a:stretch/>
        </p:blipFill>
        <p:spPr>
          <a:xfrm>
            <a:off x="1714500" y="847575"/>
            <a:ext cx="5715000" cy="1095375"/>
          </a:xfrm>
          <a:prstGeom prst="rect">
            <a:avLst/>
          </a:prstGeom>
          <a:noFill/>
          <a:ln>
            <a:noFill/>
          </a:ln>
        </p:spPr>
      </p:pic>
      <p:pic>
        <p:nvPicPr>
          <p:cNvPr id="125" name="Google Shape;125;p12"/>
          <p:cNvPicPr preferRelativeResize="0"/>
          <p:nvPr/>
        </p:nvPicPr>
        <p:blipFill rotWithShape="1">
          <a:blip r:embed="rId4">
            <a:alphaModFix/>
          </a:blip>
          <a:srcRect b="0" l="0" r="0" t="0"/>
          <a:stretch/>
        </p:blipFill>
        <p:spPr>
          <a:xfrm>
            <a:off x="2483713" y="2153800"/>
            <a:ext cx="4176563" cy="289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3"/>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Oyun sistemlerinin bir parçası olarak Renk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31" name="Google Shape;131;p13" title="Hue Teaser Trailer">
            <a:hlinkClick r:id="rId3"/>
          </p:cNvPr>
          <p:cNvPicPr preferRelativeResize="0"/>
          <p:nvPr/>
        </p:nvPicPr>
        <p:blipFill rotWithShape="1">
          <a:blip r:embed="rId4">
            <a:alphaModFix/>
          </a:blip>
          <a:srcRect b="0" l="0" r="0" t="0"/>
          <a:stretch/>
        </p:blipFill>
        <p:spPr>
          <a:xfrm>
            <a:off x="1669088" y="636725"/>
            <a:ext cx="5805833" cy="435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Oyundaki Öğeleri Belirtmek İçin Renk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37" name="Google Shape;137;p14"/>
          <p:cNvPicPr preferRelativeResize="0"/>
          <p:nvPr/>
        </p:nvPicPr>
        <p:blipFill rotWithShape="1">
          <a:blip r:embed="rId3">
            <a:alphaModFix/>
          </a:blip>
          <a:srcRect b="0" l="0" r="0" t="0"/>
          <a:stretch/>
        </p:blipFill>
        <p:spPr>
          <a:xfrm>
            <a:off x="1304863" y="743300"/>
            <a:ext cx="6534274" cy="422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Karışık Biçimsel Çözüm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43" name="Google Shape;143;p15"/>
          <p:cNvPicPr preferRelativeResize="0"/>
          <p:nvPr/>
        </p:nvPicPr>
        <p:blipFill rotWithShape="1">
          <a:blip r:embed="rId3">
            <a:alphaModFix/>
          </a:blip>
          <a:srcRect b="23229" l="0" r="0" t="11638"/>
          <a:stretch/>
        </p:blipFill>
        <p:spPr>
          <a:xfrm>
            <a:off x="1377675" y="636725"/>
            <a:ext cx="6388626" cy="4160876"/>
          </a:xfrm>
          <a:prstGeom prst="rect">
            <a:avLst/>
          </a:prstGeom>
          <a:noFill/>
          <a:ln>
            <a:noFill/>
          </a:ln>
        </p:spPr>
      </p:pic>
      <p:pic>
        <p:nvPicPr>
          <p:cNvPr id="144" name="Google Shape;144;p15"/>
          <p:cNvPicPr preferRelativeResize="0"/>
          <p:nvPr/>
        </p:nvPicPr>
        <p:blipFill rotWithShape="1">
          <a:blip r:embed="rId4">
            <a:alphaModFix/>
          </a:blip>
          <a:srcRect b="0" l="0" r="0" t="0"/>
          <a:stretch/>
        </p:blipFill>
        <p:spPr>
          <a:xfrm>
            <a:off x="2434200" y="3241606"/>
            <a:ext cx="657820" cy="652719"/>
          </a:xfrm>
          <a:prstGeom prst="rect">
            <a:avLst/>
          </a:prstGeom>
          <a:noFill/>
          <a:ln>
            <a:noFill/>
          </a:ln>
        </p:spPr>
      </p:pic>
      <p:pic>
        <p:nvPicPr>
          <p:cNvPr id="145" name="Google Shape;145;p15"/>
          <p:cNvPicPr preferRelativeResize="0"/>
          <p:nvPr/>
        </p:nvPicPr>
        <p:blipFill rotWithShape="1">
          <a:blip r:embed="rId5">
            <a:alphaModFix/>
          </a:blip>
          <a:srcRect b="0" l="0" r="0" t="0"/>
          <a:stretch/>
        </p:blipFill>
        <p:spPr>
          <a:xfrm>
            <a:off x="5400229" y="3123450"/>
            <a:ext cx="899370" cy="7708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Karışık Biçimsel Çözüm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51" name="Google Shape;151;p16"/>
          <p:cNvPicPr preferRelativeResize="0"/>
          <p:nvPr/>
        </p:nvPicPr>
        <p:blipFill rotWithShape="1">
          <a:blip r:embed="rId3">
            <a:alphaModFix/>
          </a:blip>
          <a:srcRect b="23229" l="0" r="0" t="11638"/>
          <a:stretch/>
        </p:blipFill>
        <p:spPr>
          <a:xfrm>
            <a:off x="1339863" y="728075"/>
            <a:ext cx="6388626" cy="4160876"/>
          </a:xfrm>
          <a:prstGeom prst="rect">
            <a:avLst/>
          </a:prstGeom>
          <a:noFill/>
          <a:ln>
            <a:noFill/>
          </a:ln>
        </p:spPr>
      </p:pic>
      <p:pic>
        <p:nvPicPr>
          <p:cNvPr id="152" name="Google Shape;152;p16"/>
          <p:cNvPicPr preferRelativeResize="0"/>
          <p:nvPr/>
        </p:nvPicPr>
        <p:blipFill rotWithShape="1">
          <a:blip r:embed="rId4">
            <a:alphaModFix/>
          </a:blip>
          <a:srcRect b="0" l="53181" r="28350" t="45033"/>
          <a:stretch/>
        </p:blipFill>
        <p:spPr>
          <a:xfrm>
            <a:off x="2061800" y="2609550"/>
            <a:ext cx="996000" cy="1447200"/>
          </a:xfrm>
          <a:prstGeom prst="ellipse">
            <a:avLst/>
          </a:prstGeom>
          <a:noFill/>
          <a:ln>
            <a:noFill/>
          </a:ln>
        </p:spPr>
      </p:pic>
      <p:pic>
        <p:nvPicPr>
          <p:cNvPr id="153" name="Google Shape;153;p16"/>
          <p:cNvPicPr preferRelativeResize="0"/>
          <p:nvPr/>
        </p:nvPicPr>
        <p:blipFill rotWithShape="1">
          <a:blip r:embed="rId4">
            <a:alphaModFix/>
          </a:blip>
          <a:srcRect b="2213" l="-103" r="81637" t="42817"/>
          <a:stretch/>
        </p:blipFill>
        <p:spPr>
          <a:xfrm flipH="1">
            <a:off x="6206849" y="2554375"/>
            <a:ext cx="996001" cy="144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800"/>
              <a:buFont typeface="Arial"/>
              <a:buNone/>
            </a:pPr>
            <a:r>
              <a:rPr lang="ru"/>
              <a:t>Tüm Öğeler İçin Aynı Bakış Açısı</a:t>
            </a:r>
            <a:endParaRPr/>
          </a:p>
          <a:p>
            <a:pPr indent="0" lvl="0" marL="0" rtl="0" algn="l">
              <a:lnSpc>
                <a:spcPct val="100000"/>
              </a:lnSpc>
              <a:spcBef>
                <a:spcPts val="0"/>
              </a:spcBef>
              <a:spcAft>
                <a:spcPts val="0"/>
              </a:spcAft>
              <a:buSzPts val="2800"/>
              <a:buNone/>
            </a:pPr>
            <a:r>
              <a:t/>
            </a:r>
            <a:endParaRPr/>
          </a:p>
        </p:txBody>
      </p:sp>
      <p:pic>
        <p:nvPicPr>
          <p:cNvPr id="159" name="Google Shape;159;p17"/>
          <p:cNvPicPr preferRelativeResize="0"/>
          <p:nvPr/>
        </p:nvPicPr>
        <p:blipFill rotWithShape="1">
          <a:blip r:embed="rId3">
            <a:alphaModFix/>
          </a:blip>
          <a:srcRect b="23597" l="0" r="0" t="21190"/>
          <a:stretch/>
        </p:blipFill>
        <p:spPr>
          <a:xfrm>
            <a:off x="634975" y="636725"/>
            <a:ext cx="7400525" cy="4412899"/>
          </a:xfrm>
          <a:prstGeom prst="rect">
            <a:avLst/>
          </a:prstGeom>
          <a:noFill/>
          <a:ln>
            <a:noFill/>
          </a:ln>
        </p:spPr>
      </p:pic>
      <p:pic>
        <p:nvPicPr>
          <p:cNvPr id="160" name="Google Shape;160;p17"/>
          <p:cNvPicPr preferRelativeResize="0"/>
          <p:nvPr/>
        </p:nvPicPr>
        <p:blipFill rotWithShape="1">
          <a:blip r:embed="rId4">
            <a:alphaModFix/>
          </a:blip>
          <a:srcRect b="0" l="0" r="0" t="0"/>
          <a:stretch/>
        </p:blipFill>
        <p:spPr>
          <a:xfrm>
            <a:off x="912889" y="3532325"/>
            <a:ext cx="200025" cy="295275"/>
          </a:xfrm>
          <a:prstGeom prst="rect">
            <a:avLst/>
          </a:prstGeom>
          <a:noFill/>
          <a:ln>
            <a:noFill/>
          </a:ln>
        </p:spPr>
      </p:pic>
      <p:pic>
        <p:nvPicPr>
          <p:cNvPr id="161" name="Google Shape;161;p17"/>
          <p:cNvPicPr preferRelativeResize="0"/>
          <p:nvPr/>
        </p:nvPicPr>
        <p:blipFill rotWithShape="1">
          <a:blip r:embed="rId5">
            <a:alphaModFix/>
          </a:blip>
          <a:srcRect b="0" l="0" r="0" t="0"/>
          <a:stretch/>
        </p:blipFill>
        <p:spPr>
          <a:xfrm rot="-10646702">
            <a:off x="1949225" y="3532325"/>
            <a:ext cx="200025" cy="29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ru"/>
              <a:t>Tüm Öğeler İçin Aynı Bakış Açısı</a:t>
            </a:r>
            <a:endParaRPr/>
          </a:p>
        </p:txBody>
      </p:sp>
      <p:pic>
        <p:nvPicPr>
          <p:cNvPr id="167" name="Google Shape;167;p18"/>
          <p:cNvPicPr preferRelativeResize="0"/>
          <p:nvPr/>
        </p:nvPicPr>
        <p:blipFill rotWithShape="1">
          <a:blip r:embed="rId3">
            <a:alphaModFix/>
          </a:blip>
          <a:srcRect b="23597" l="0" r="0" t="21190"/>
          <a:stretch/>
        </p:blipFill>
        <p:spPr>
          <a:xfrm>
            <a:off x="634975" y="636725"/>
            <a:ext cx="7400525" cy="4412899"/>
          </a:xfrm>
          <a:prstGeom prst="rect">
            <a:avLst/>
          </a:prstGeom>
          <a:noFill/>
          <a:ln>
            <a:noFill/>
          </a:ln>
        </p:spPr>
      </p:pic>
      <p:pic>
        <p:nvPicPr>
          <p:cNvPr id="168" name="Google Shape;168;p18"/>
          <p:cNvPicPr preferRelativeResize="0"/>
          <p:nvPr/>
        </p:nvPicPr>
        <p:blipFill rotWithShape="1">
          <a:blip r:embed="rId4">
            <a:alphaModFix/>
          </a:blip>
          <a:srcRect b="49997" l="74447" r="10413" t="8540"/>
          <a:stretch/>
        </p:blipFill>
        <p:spPr>
          <a:xfrm>
            <a:off x="1799675" y="3185300"/>
            <a:ext cx="485224" cy="93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a:t>Genel Öneriler</a:t>
            </a:r>
            <a:endParaRPr/>
          </a:p>
        </p:txBody>
      </p:sp>
      <p:sp>
        <p:nvSpPr>
          <p:cNvPr id="174" name="Google Shape;174;p19"/>
          <p:cNvSpPr txBox="1"/>
          <p:nvPr>
            <p:ph idx="1" type="body"/>
          </p:nvPr>
        </p:nvSpPr>
        <p:spPr>
          <a:xfrm>
            <a:off x="311700" y="695275"/>
            <a:ext cx="8520600" cy="4312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ru"/>
              <a:t>Aynı tarzla devam edin</a:t>
            </a:r>
            <a:endParaRPr/>
          </a:p>
          <a:p>
            <a:pPr indent="-381000" lvl="0" marL="457200" rtl="0" algn="l">
              <a:lnSpc>
                <a:spcPct val="115000"/>
              </a:lnSpc>
              <a:spcBef>
                <a:spcPts val="0"/>
              </a:spcBef>
              <a:spcAft>
                <a:spcPts val="0"/>
              </a:spcAft>
              <a:buSzPts val="2400"/>
              <a:buChar char="●"/>
            </a:pPr>
            <a:r>
              <a:rPr lang="ru"/>
              <a:t>Tüm elemanlar aynı tasarımda yer alsın</a:t>
            </a:r>
            <a:endParaRPr/>
          </a:p>
          <a:p>
            <a:pPr indent="-381000" lvl="0" marL="457200" rtl="0" algn="l">
              <a:lnSpc>
                <a:spcPct val="115000"/>
              </a:lnSpc>
              <a:spcBef>
                <a:spcPts val="0"/>
              </a:spcBef>
              <a:spcAft>
                <a:spcPts val="0"/>
              </a:spcAft>
              <a:buSzPts val="2400"/>
              <a:buChar char="●"/>
            </a:pPr>
            <a:r>
              <a:rPr lang="ru"/>
              <a:t>Tüm oyun için tek bir renk paleti tanımlayın.</a:t>
            </a:r>
            <a:endParaRPr/>
          </a:p>
          <a:p>
            <a:pPr indent="-381000" lvl="0" marL="457200" rtl="0" algn="l">
              <a:lnSpc>
                <a:spcPct val="115000"/>
              </a:lnSpc>
              <a:spcBef>
                <a:spcPts val="0"/>
              </a:spcBef>
              <a:spcAft>
                <a:spcPts val="0"/>
              </a:spcAft>
              <a:buSzPts val="2400"/>
              <a:buChar char="●"/>
            </a:pPr>
            <a:r>
              <a:rPr lang="ru"/>
              <a:t>Küçük bir renk paleti daha iyidir.</a:t>
            </a:r>
            <a:endParaRPr/>
          </a:p>
          <a:p>
            <a:pPr indent="-381000" lvl="0" marL="457200" rtl="0" algn="l">
              <a:lnSpc>
                <a:spcPct val="115000"/>
              </a:lnSpc>
              <a:spcBef>
                <a:spcPts val="0"/>
              </a:spcBef>
              <a:spcAft>
                <a:spcPts val="0"/>
              </a:spcAft>
              <a:buSzPts val="2400"/>
              <a:buChar char="●"/>
            </a:pPr>
            <a:r>
              <a:rPr lang="ru"/>
              <a:t>Oyununuzdaki önemli şeyleri ton, doygunluk veya renkle vurgulayın.</a:t>
            </a:r>
            <a:endParaRPr/>
          </a:p>
          <a:p>
            <a:pPr indent="-381000" lvl="0" marL="457200" rtl="0" algn="l">
              <a:lnSpc>
                <a:spcPct val="115000"/>
              </a:lnSpc>
              <a:spcBef>
                <a:spcPts val="0"/>
              </a:spcBef>
              <a:spcAft>
                <a:spcPts val="0"/>
              </a:spcAft>
              <a:buSzPts val="2400"/>
              <a:buChar char="●"/>
            </a:pPr>
            <a:r>
              <a:rPr lang="ru"/>
              <a:t>Oyununuzdaki elemanların renk tanımlamasını unutmayınız.</a:t>
            </a:r>
            <a:endParaRPr/>
          </a:p>
          <a:p>
            <a:pPr indent="-381000" lvl="0" marL="457200" rtl="0" algn="l">
              <a:lnSpc>
                <a:spcPct val="115000"/>
              </a:lnSpc>
              <a:spcBef>
                <a:spcPts val="0"/>
              </a:spcBef>
              <a:spcAft>
                <a:spcPts val="0"/>
              </a:spcAft>
              <a:buSzPts val="2400"/>
              <a:buChar char="●"/>
            </a:pPr>
            <a:r>
              <a:rPr lang="ru"/>
              <a:t>Bu kuralları olağanüstü bir şekilde çiğnemek için önce bunlara nasıl uyulacağını öğrenin.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a:t>Oyunun Görsel Gelişimi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Görselleri nereden bulabilirim?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180" name="Google Shape;180;p20"/>
          <p:cNvSpPr txBox="1"/>
          <p:nvPr>
            <p:ph idx="1" type="body"/>
          </p:nvPr>
        </p:nvSpPr>
        <p:spPr>
          <a:xfrm>
            <a:off x="311700" y="6952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ru" u="sng">
                <a:solidFill>
                  <a:schemeClr val="hlink"/>
                </a:solidFill>
                <a:hlinkClick r:id="rId3"/>
              </a:rPr>
              <a:t>Kenney.nl</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4"/>
              </a:rPr>
              <a:t>OpenGameArt.com</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5"/>
              </a:rPr>
              <a:t>itch.io</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6"/>
              </a:rPr>
              <a:t>Craftpix.net</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7"/>
              </a:rPr>
              <a:t>Gamedevmarket.net</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8"/>
              </a:rPr>
              <a:t>Sithjester's RPG Maker</a:t>
            </a:r>
            <a:endParaRPr/>
          </a:p>
          <a:p>
            <a:pPr indent="-381000" lvl="0" marL="457200" rtl="0" algn="l">
              <a:lnSpc>
                <a:spcPct val="115000"/>
              </a:lnSpc>
              <a:spcBef>
                <a:spcPts val="0"/>
              </a:spcBef>
              <a:spcAft>
                <a:spcPts val="0"/>
              </a:spcAft>
              <a:buSzPts val="2400"/>
              <a:buAutoNum type="arabicPeriod"/>
            </a:pPr>
            <a:r>
              <a:rPr lang="ru" u="sng">
                <a:solidFill>
                  <a:schemeClr val="hlink"/>
                </a:solidFill>
                <a:hlinkClick r:id="rId9"/>
              </a:rPr>
              <a:t>Widgetworx.com/spritelib</a:t>
            </a:r>
            <a:endParaRPr/>
          </a:p>
          <a:p>
            <a:pPr indent="0" lvl="0" marL="457200" rtl="0" algn="l">
              <a:lnSpc>
                <a:spcPct val="115000"/>
              </a:lnSpc>
              <a:spcBef>
                <a:spcPts val="1600"/>
              </a:spcBef>
              <a:spcAft>
                <a:spcPts val="1600"/>
              </a:spcAft>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a:t>Küçük Renk Paleti</a:t>
            </a:r>
            <a:endParaRPr/>
          </a:p>
        </p:txBody>
      </p:sp>
      <p:pic>
        <p:nvPicPr>
          <p:cNvPr id="66" name="Google Shape;66;p3"/>
          <p:cNvPicPr preferRelativeResize="0"/>
          <p:nvPr/>
        </p:nvPicPr>
        <p:blipFill rotWithShape="1">
          <a:blip r:embed="rId3">
            <a:alphaModFix/>
          </a:blip>
          <a:srcRect b="0" l="0" r="0" t="0"/>
          <a:stretch/>
        </p:blipFill>
        <p:spPr>
          <a:xfrm>
            <a:off x="1932976" y="600688"/>
            <a:ext cx="5278027" cy="435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Önemli Noktaları Tonlarla Vurgulama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72" name="Google Shape;72;p4"/>
          <p:cNvPicPr preferRelativeResize="0"/>
          <p:nvPr/>
        </p:nvPicPr>
        <p:blipFill rotWithShape="1">
          <a:blip r:embed="rId3">
            <a:alphaModFix/>
          </a:blip>
          <a:srcRect b="0" l="0" r="0" t="0"/>
          <a:stretch/>
        </p:blipFill>
        <p:spPr>
          <a:xfrm>
            <a:off x="879963" y="750175"/>
            <a:ext cx="7384076" cy="415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Önemli olanı doygunluk ile vurgulama</a:t>
            </a:r>
            <a:endParaRPr/>
          </a:p>
          <a:p>
            <a:pPr indent="0" lvl="0" marL="0" rtl="0" algn="l">
              <a:lnSpc>
                <a:spcPct val="100000"/>
              </a:lnSpc>
              <a:spcBef>
                <a:spcPts val="0"/>
              </a:spcBef>
              <a:spcAft>
                <a:spcPts val="0"/>
              </a:spcAft>
              <a:buSzPts val="2800"/>
              <a:buNone/>
            </a:pPr>
            <a:r>
              <a:t/>
            </a:r>
            <a:endParaRPr/>
          </a:p>
        </p:txBody>
      </p:sp>
      <p:pic>
        <p:nvPicPr>
          <p:cNvPr id="78" name="Google Shape;78;p5"/>
          <p:cNvPicPr preferRelativeResize="0"/>
          <p:nvPr/>
        </p:nvPicPr>
        <p:blipFill rotWithShape="1">
          <a:blip r:embed="rId3">
            <a:alphaModFix/>
          </a:blip>
          <a:srcRect b="0" l="0" r="0" t="0"/>
          <a:stretch/>
        </p:blipFill>
        <p:spPr>
          <a:xfrm>
            <a:off x="875075" y="769725"/>
            <a:ext cx="7393849" cy="415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ru"/>
              <a:t>Önemli Olanı Renklerle Belirtmek</a:t>
            </a:r>
            <a:endParaRPr/>
          </a:p>
        </p:txBody>
      </p:sp>
      <p:pic>
        <p:nvPicPr>
          <p:cNvPr id="84" name="Google Shape;84;p6"/>
          <p:cNvPicPr preferRelativeResize="0"/>
          <p:nvPr/>
        </p:nvPicPr>
        <p:blipFill rotWithShape="1">
          <a:blip r:embed="rId3">
            <a:alphaModFix/>
          </a:blip>
          <a:srcRect b="0" l="0" r="0" t="0"/>
          <a:stretch/>
        </p:blipFill>
        <p:spPr>
          <a:xfrm>
            <a:off x="855663" y="789125"/>
            <a:ext cx="7432676" cy="417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7"/>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Dengeli Palet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90" name="Google Shape;90;p7"/>
          <p:cNvPicPr preferRelativeResize="0"/>
          <p:nvPr/>
        </p:nvPicPr>
        <p:blipFill rotWithShape="1">
          <a:blip r:embed="rId3">
            <a:alphaModFix/>
          </a:blip>
          <a:srcRect b="0" l="0" r="0" t="0"/>
          <a:stretch/>
        </p:blipFill>
        <p:spPr>
          <a:xfrm>
            <a:off x="2045763" y="789125"/>
            <a:ext cx="5052476" cy="420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Dengelenmiş Palet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96" name="Google Shape;96;p8"/>
          <p:cNvPicPr preferRelativeResize="0"/>
          <p:nvPr/>
        </p:nvPicPr>
        <p:blipFill rotWithShape="1">
          <a:blip r:embed="rId3">
            <a:alphaModFix/>
          </a:blip>
          <a:srcRect b="0" l="0" r="0" t="0"/>
          <a:stretch/>
        </p:blipFill>
        <p:spPr>
          <a:xfrm>
            <a:off x="1749163" y="761575"/>
            <a:ext cx="5645675" cy="424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9"/>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ru"/>
              <a:t>Renkler oyunun duygusal havasını belirler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800"/>
              <a:buNone/>
            </a:pPr>
            <a:r>
              <a:t/>
            </a:r>
            <a:endParaRPr/>
          </a:p>
        </p:txBody>
      </p:sp>
      <p:pic>
        <p:nvPicPr>
          <p:cNvPr id="102" name="Google Shape;102;p9"/>
          <p:cNvPicPr preferRelativeResize="0"/>
          <p:nvPr/>
        </p:nvPicPr>
        <p:blipFill rotWithShape="1">
          <a:blip r:embed="rId3">
            <a:alphaModFix/>
          </a:blip>
          <a:srcRect b="59927" l="0" r="0" t="1437"/>
          <a:stretch/>
        </p:blipFill>
        <p:spPr>
          <a:xfrm>
            <a:off x="1000650" y="1031950"/>
            <a:ext cx="3464450" cy="4093749"/>
          </a:xfrm>
          <a:prstGeom prst="rect">
            <a:avLst/>
          </a:prstGeom>
          <a:noFill/>
          <a:ln>
            <a:noFill/>
          </a:ln>
        </p:spPr>
      </p:pic>
      <p:pic>
        <p:nvPicPr>
          <p:cNvPr id="103" name="Google Shape;103;p9"/>
          <p:cNvPicPr preferRelativeResize="0"/>
          <p:nvPr/>
        </p:nvPicPr>
        <p:blipFill rotWithShape="1">
          <a:blip r:embed="rId3">
            <a:alphaModFix/>
          </a:blip>
          <a:srcRect b="21591" l="0" r="0" t="39771"/>
          <a:stretch/>
        </p:blipFill>
        <p:spPr>
          <a:xfrm>
            <a:off x="4419600" y="1031949"/>
            <a:ext cx="3464450" cy="40937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marinka</dc:creator>
</cp:coreProperties>
</file>